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0" d="100"/>
          <a:sy n="30" d="100"/>
        </p:scale>
        <p:origin x="2430"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450550"/>
            <a:ext cx="15881521" cy="830368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0" y="1165258"/>
            <a:ext cx="42342642" cy="2800767"/>
          </a:xfrm>
          <a:prstGeom prst="rect">
            <a:avLst/>
          </a:prstGeom>
          <a:noFill/>
        </p:spPr>
        <p:txBody>
          <a:bodyPr wrap="square" rtlCol="0">
            <a:spAutoFit/>
          </a:bodyPr>
          <a:lstStyle/>
          <a:p>
            <a:pPr algn="ctr"/>
            <a:r>
              <a:rPr lang="en-US" sz="8800" dirty="0" smtClean="0">
                <a:latin typeface="Lucida Sans" panose="020B0602030504020204" pitchFamily="34" charset="0"/>
              </a:rPr>
              <a:t>Visualizing </a:t>
            </a:r>
            <a:r>
              <a:rPr lang="en-US" sz="8800" dirty="0">
                <a:latin typeface="Lucida Sans" panose="020B0602030504020204" pitchFamily="34" charset="0"/>
              </a:rPr>
              <a:t>King County Metro </a:t>
            </a:r>
            <a:endParaRPr lang="en-US" sz="8800" dirty="0" smtClean="0">
              <a:latin typeface="Lucida Sans" panose="020B0602030504020204" pitchFamily="34" charset="0"/>
            </a:endParaRPr>
          </a:p>
          <a:p>
            <a:pPr algn="ctr"/>
            <a:r>
              <a:rPr lang="en-US" sz="8800" dirty="0" smtClean="0">
                <a:latin typeface="Lucida Sans" panose="020B0602030504020204" pitchFamily="34" charset="0"/>
              </a:rPr>
              <a:t>Bus </a:t>
            </a:r>
            <a:r>
              <a:rPr lang="en-US" sz="8800" dirty="0">
                <a:latin typeface="Lucida Sans" panose="020B0602030504020204" pitchFamily="34" charset="0"/>
              </a:rPr>
              <a:t>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861062" y="11777061"/>
            <a:ext cx="15881521" cy="10817530"/>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519386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485787" y="29548887"/>
            <a:ext cx="24841719" cy="182068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7528309" y="29548887"/>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79016" y="22864408"/>
            <a:ext cx="12801600" cy="769441"/>
          </a:xfrm>
          <a:prstGeom prst="rect">
            <a:avLst/>
          </a:prstGeom>
          <a:solidFill>
            <a:schemeClr val="bg1"/>
          </a:solidFill>
          <a:ln>
            <a:solidFill>
              <a:schemeClr val="accent1"/>
            </a:solidFill>
          </a:ln>
        </p:spPr>
        <p:txBody>
          <a:bodyPr wrap="square" rtlCol="0">
            <a:spAutoFit/>
          </a:bodyPr>
          <a:lstStyle/>
          <a:p>
            <a:pPr algn="ctr"/>
            <a:r>
              <a:rPr lang="en-US" sz="4400" dirty="0"/>
              <a:t>Data Types /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with regards to the batteries.</a:t>
            </a:r>
          </a:p>
        </p:txBody>
      </p:sp>
      <p:sp>
        <p:nvSpPr>
          <p:cNvPr id="46" name="TextBox 45">
            <a:extLst>
              <a:ext uri="{FF2B5EF4-FFF2-40B4-BE49-F238E27FC236}">
                <a16:creationId xmlns:a16="http://schemas.microsoft.com/office/drawing/2014/main" id="{E3758896-F533-49E0-9ABB-8CBBA2FD5AE9}"/>
              </a:ext>
            </a:extLst>
          </p:cNvPr>
          <p:cNvSpPr txBox="1"/>
          <p:nvPr/>
        </p:nvSpPr>
        <p:spPr>
          <a:xfrm>
            <a:off x="1122560" y="13133444"/>
            <a:ext cx="15065628" cy="646331"/>
          </a:xfrm>
          <a:prstGeom prst="rect">
            <a:avLst/>
          </a:prstGeom>
          <a:noFill/>
        </p:spPr>
        <p:txBody>
          <a:bodyPr wrap="square" rtlCol="0">
            <a:spAutoFit/>
          </a:bodyPr>
          <a:lstStyle/>
          <a:p>
            <a:r>
              <a:rPr lang="en-US" sz="3600" dirty="0"/>
              <a:t>Flow chart here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139949" y="27905934"/>
            <a:ext cx="19970426"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parameters to get a better estimate of battery stress</a:t>
            </a:r>
          </a:p>
          <a:p>
            <a:pPr marL="571500" indent="-571500">
              <a:buFont typeface="Arial" panose="020B0604020202020204" pitchFamily="34" charset="0"/>
              <a:buChar char="•"/>
            </a:pPr>
            <a:r>
              <a:rPr lang="en-US" sz="3600" dirty="0"/>
              <a:t>Interpolate grade between points</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78" y="24153478"/>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5969059" y="25823147"/>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7418581" y="2371780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00244"/>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6209912" y="30923068"/>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sp>
        <p:nvSpPr>
          <p:cNvPr id="50" name="TextBox 49">
            <a:extLst>
              <a:ext uri="{FF2B5EF4-FFF2-40B4-BE49-F238E27FC236}">
                <a16:creationId xmlns:a16="http://schemas.microsoft.com/office/drawing/2014/main" id="{98A0D93F-D3A9-4CC9-94D1-6ED7007632F3}"/>
              </a:ext>
            </a:extLst>
          </p:cNvPr>
          <p:cNvSpPr txBox="1"/>
          <p:nvPr/>
        </p:nvSpPr>
        <p:spPr>
          <a:xfrm>
            <a:off x="10877811" y="25823147"/>
            <a:ext cx="4402805"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Routes were re-traced to avoid repeated points from multiple directions</a:t>
            </a:r>
          </a:p>
          <a:p>
            <a:pPr marL="571500" indent="-571500">
              <a:buFont typeface="Arial" panose="020B0604020202020204" pitchFamily="34" charset="0"/>
              <a:buChar char="•"/>
            </a:pPr>
            <a:r>
              <a:rPr lang="en-US" sz="3600" dirty="0"/>
              <a:t>Shapefile and raster file must use the same coordinate system.</a:t>
            </a:r>
          </a:p>
          <a:p>
            <a:pPr marL="571500" indent="-571500">
              <a:buFont typeface="Arial" panose="020B0604020202020204" pitchFamily="34" charset="0"/>
              <a:buChar char="•"/>
            </a:pPr>
            <a:endParaRPr lang="en-US" sz="3600" dirty="0"/>
          </a:p>
          <a:p>
            <a:endParaRPr lang="en-US" sz="3600" dirty="0"/>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4856194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smtClean="0"/>
                        <a:t>Method 1</a:t>
                      </a:r>
                      <a:endParaRPr lang="en-US" sz="3600" dirty="0"/>
                    </a:p>
                  </a:txBody>
                  <a:tcPr anchor="ctr"/>
                </a:tc>
                <a:tc>
                  <a:txBody>
                    <a:bodyPr/>
                    <a:lstStyle/>
                    <a:p>
                      <a:pPr algn="ctr"/>
                      <a:r>
                        <a:rPr lang="en-US" sz="3600" dirty="0" smtClean="0"/>
                        <a:t>Method 2</a:t>
                      </a:r>
                      <a:endParaRPr lang="en-US" sz="3600" dirty="0"/>
                    </a:p>
                  </a:txBody>
                  <a:tcPr anchor="ctr"/>
                </a:tc>
                <a:tc>
                  <a:txBody>
                    <a:bodyPr/>
                    <a:lstStyle/>
                    <a:p>
                      <a:pPr algn="ctr"/>
                      <a:r>
                        <a:rPr lang="en-US" sz="3600" dirty="0" smtClean="0"/>
                        <a:t>Method 3</a:t>
                      </a:r>
                      <a:endParaRPr lang="en-US" sz="3600" dirty="0"/>
                    </a:p>
                  </a:txBody>
                  <a:tcPr anchor="ctr"/>
                </a:tc>
                <a:tc>
                  <a:txBody>
                    <a:bodyPr/>
                    <a:lstStyle/>
                    <a:p>
                      <a:pPr algn="ctr"/>
                      <a:r>
                        <a:rPr lang="en-US" sz="3600" dirty="0" smtClean="0"/>
                        <a:t>Method 4</a:t>
                      </a:r>
                      <a:endParaRPr lang="en-US" sz="3600" dirty="0"/>
                    </a:p>
                  </a:txBody>
                  <a:tcPr anchor="ctr"/>
                </a:tc>
                <a:extLst>
                  <a:ext uri="{0D108BD9-81ED-4DB2-BD59-A6C34878D82A}">
                    <a16:rowId xmlns:a16="http://schemas.microsoft.com/office/drawing/2014/main" val="817066211"/>
                  </a:ext>
                </a:extLst>
              </a:tr>
              <a:tr h="737990">
                <a:tc>
                  <a:txBody>
                    <a:bodyPr/>
                    <a:lstStyle/>
                    <a:p>
                      <a:pPr algn="ctr"/>
                      <a:r>
                        <a:rPr lang="en-US" sz="3600" dirty="0" smtClean="0"/>
                        <a:t>Route 40</a:t>
                      </a:r>
                    </a:p>
                  </a:txBody>
                  <a:tcPr anchor="ctr"/>
                </a:tc>
                <a:tc>
                  <a:txBody>
                    <a:bodyPr/>
                    <a:lstStyle/>
                    <a:p>
                      <a:pPr algn="ctr"/>
                      <a:r>
                        <a:rPr lang="en-US" sz="3600" dirty="0" smtClean="0"/>
                        <a:t>0.000330</a:t>
                      </a:r>
                      <a:endParaRPr lang="en-US" sz="3600" dirty="0"/>
                    </a:p>
                  </a:txBody>
                  <a:tcPr anchor="ctr"/>
                </a:tc>
                <a:tc>
                  <a:txBody>
                    <a:bodyPr/>
                    <a:lstStyle/>
                    <a:p>
                      <a:pPr algn="ctr"/>
                      <a:r>
                        <a:rPr lang="en-US" sz="3600" dirty="0" smtClean="0"/>
                        <a:t>0.021675</a:t>
                      </a:r>
                      <a:endParaRPr lang="en-US" sz="3600" dirty="0"/>
                    </a:p>
                  </a:txBody>
                  <a:tcPr anchor="ctr"/>
                </a:tc>
                <a:tc>
                  <a:txBody>
                    <a:bodyPr/>
                    <a:lstStyle/>
                    <a:p>
                      <a:pPr algn="ctr"/>
                      <a:r>
                        <a:rPr lang="en-US" sz="3600" dirty="0" smtClean="0"/>
                        <a:t>0.000169</a:t>
                      </a:r>
                      <a:endParaRPr lang="en-US" sz="3600" dirty="0"/>
                    </a:p>
                  </a:txBody>
                  <a:tcPr anchor="ctr"/>
                </a:tc>
                <a:tc>
                  <a:txBody>
                    <a:bodyPr/>
                    <a:lstStyle/>
                    <a:p>
                      <a:pPr algn="ctr"/>
                      <a:r>
                        <a:rPr lang="en-US" sz="3600" dirty="0" smtClean="0"/>
                        <a:t>-0.000160</a:t>
                      </a:r>
                      <a:endParaRPr lang="en-US" sz="3600" dirty="0"/>
                    </a:p>
                  </a:txBody>
                  <a:tcPr anchor="ctr"/>
                </a:tc>
                <a:extLst>
                  <a:ext uri="{0D108BD9-81ED-4DB2-BD59-A6C34878D82A}">
                    <a16:rowId xmlns:a16="http://schemas.microsoft.com/office/drawing/2014/main" val="3407320133"/>
                  </a:ext>
                </a:extLst>
              </a:tr>
              <a:tr h="737990">
                <a:tc>
                  <a:txBody>
                    <a:bodyPr/>
                    <a:lstStyle/>
                    <a:p>
                      <a:pPr algn="ctr"/>
                      <a:r>
                        <a:rPr lang="en-US" sz="3600" dirty="0" smtClean="0"/>
                        <a:t>Route 45</a:t>
                      </a:r>
                      <a:endParaRPr lang="en-US" sz="3600" dirty="0"/>
                    </a:p>
                  </a:txBody>
                  <a:tcPr anchor="ctr"/>
                </a:tc>
                <a:tc>
                  <a:txBody>
                    <a:bodyPr/>
                    <a:lstStyle/>
                    <a:p>
                      <a:pPr algn="ctr"/>
                      <a:r>
                        <a:rPr lang="en-US" sz="3600" dirty="0" smtClean="0"/>
                        <a:t>0.000358</a:t>
                      </a:r>
                      <a:endParaRPr lang="en-US" sz="3600" dirty="0"/>
                    </a:p>
                  </a:txBody>
                  <a:tcPr anchor="ctr"/>
                </a:tc>
                <a:tc>
                  <a:txBody>
                    <a:bodyPr/>
                    <a:lstStyle/>
                    <a:p>
                      <a:pPr algn="ctr"/>
                      <a:r>
                        <a:rPr lang="en-US" sz="3600" dirty="0" smtClean="0"/>
                        <a:t>0.0222291</a:t>
                      </a:r>
                      <a:endParaRPr lang="en-US" sz="3600" dirty="0"/>
                    </a:p>
                  </a:txBody>
                  <a:tcPr anchor="ctr"/>
                </a:tc>
                <a:tc>
                  <a:txBody>
                    <a:bodyPr/>
                    <a:lstStyle/>
                    <a:p>
                      <a:pPr algn="ctr"/>
                      <a:r>
                        <a:rPr lang="en-US" sz="3600" dirty="0" smtClean="0"/>
                        <a:t>0.000204</a:t>
                      </a:r>
                      <a:endParaRPr lang="en-US" sz="3600" dirty="0"/>
                    </a:p>
                  </a:txBody>
                  <a:tcPr anchor="ctr"/>
                </a:tc>
                <a:tc>
                  <a:txBody>
                    <a:bodyPr/>
                    <a:lstStyle/>
                    <a:p>
                      <a:pPr algn="ctr"/>
                      <a:r>
                        <a:rPr lang="en-US" sz="3600" dirty="0" smtClean="0"/>
                        <a:t>-0.000155</a:t>
                      </a:r>
                      <a:endParaRPr lang="en-US" sz="3600" dirty="0"/>
                    </a:p>
                  </a:txBody>
                  <a:tcPr anchor="ctr"/>
                </a:tc>
                <a:extLst>
                  <a:ext uri="{0D108BD9-81ED-4DB2-BD59-A6C34878D82A}">
                    <a16:rowId xmlns:a16="http://schemas.microsoft.com/office/drawing/2014/main" val="2204422420"/>
                  </a:ext>
                </a:extLst>
              </a:tr>
              <a:tr h="737990">
                <a:tc>
                  <a:txBody>
                    <a:bodyPr/>
                    <a:lstStyle/>
                    <a:p>
                      <a:pPr algn="ctr"/>
                      <a:r>
                        <a:rPr lang="en-US" sz="3600" dirty="0" smtClean="0"/>
                        <a:t>Route 48</a:t>
                      </a:r>
                      <a:endParaRPr lang="en-US" sz="3600" dirty="0"/>
                    </a:p>
                  </a:txBody>
                  <a:tcPr anchor="ctr"/>
                </a:tc>
                <a:tc>
                  <a:txBody>
                    <a:bodyPr/>
                    <a:lstStyle/>
                    <a:p>
                      <a:pPr algn="ctr"/>
                      <a:r>
                        <a:rPr lang="en-US" sz="3600" dirty="0" smtClean="0">
                          <a:solidFill>
                            <a:srgbClr val="FF0000"/>
                          </a:solidFill>
                        </a:rPr>
                        <a:t>0.000685</a:t>
                      </a:r>
                      <a:endParaRPr lang="en-US" sz="3600" dirty="0">
                        <a:solidFill>
                          <a:srgbClr val="FF0000"/>
                        </a:solidFill>
                      </a:endParaRPr>
                    </a:p>
                  </a:txBody>
                  <a:tcPr anchor="ctr"/>
                </a:tc>
                <a:tc>
                  <a:txBody>
                    <a:bodyPr/>
                    <a:lstStyle/>
                    <a:p>
                      <a:pPr algn="ctr"/>
                      <a:r>
                        <a:rPr lang="en-US" sz="3600" dirty="0" smtClean="0">
                          <a:solidFill>
                            <a:srgbClr val="FF0000"/>
                          </a:solidFill>
                        </a:rPr>
                        <a:t>0.028796</a:t>
                      </a:r>
                      <a:endParaRPr lang="en-US" sz="3600" dirty="0">
                        <a:solidFill>
                          <a:srgbClr val="FF0000"/>
                        </a:solidFill>
                      </a:endParaRPr>
                    </a:p>
                  </a:txBody>
                  <a:tcPr anchor="ctr"/>
                </a:tc>
                <a:tc>
                  <a:txBody>
                    <a:bodyPr/>
                    <a:lstStyle/>
                    <a:p>
                      <a:pPr algn="ctr"/>
                      <a:r>
                        <a:rPr lang="en-US" sz="3600" dirty="0" smtClean="0">
                          <a:solidFill>
                            <a:srgbClr val="FF0000"/>
                          </a:solidFill>
                        </a:rPr>
                        <a:t>0.000396</a:t>
                      </a:r>
                      <a:endParaRPr lang="en-US" sz="3600" dirty="0">
                        <a:solidFill>
                          <a:srgbClr val="FF0000"/>
                        </a:solidFill>
                      </a:endParaRPr>
                    </a:p>
                  </a:txBody>
                  <a:tcPr anchor="ctr"/>
                </a:tc>
                <a:tc>
                  <a:txBody>
                    <a:bodyPr/>
                    <a:lstStyle/>
                    <a:p>
                      <a:pPr algn="ctr"/>
                      <a:r>
                        <a:rPr lang="en-US" sz="3600" dirty="0" smtClean="0">
                          <a:solidFill>
                            <a:srgbClr val="FF0000"/>
                          </a:solidFill>
                        </a:rPr>
                        <a:t>-0.000290</a:t>
                      </a:r>
                      <a:endParaRPr lang="en-US" sz="3600" dirty="0">
                        <a:solidFill>
                          <a:srgbClr val="FF0000"/>
                        </a:solidFill>
                      </a:endParaRPr>
                    </a:p>
                  </a:txBody>
                  <a:tcPr anchor="ctr"/>
                </a:tc>
                <a:extLst>
                  <a:ext uri="{0D108BD9-81ED-4DB2-BD59-A6C34878D82A}">
                    <a16:rowId xmlns:a16="http://schemas.microsoft.com/office/drawing/2014/main" val="860118513"/>
                  </a:ext>
                </a:extLst>
              </a:tr>
              <a:tr h="737990">
                <a:tc>
                  <a:txBody>
                    <a:bodyPr/>
                    <a:lstStyle/>
                    <a:p>
                      <a:pPr algn="ctr"/>
                      <a:r>
                        <a:rPr lang="en-US" sz="3600" dirty="0" smtClean="0"/>
                        <a:t>Route 50</a:t>
                      </a:r>
                      <a:endParaRPr lang="en-US" sz="3600" dirty="0"/>
                    </a:p>
                  </a:txBody>
                  <a:tcPr anchor="ctr"/>
                </a:tc>
                <a:tc>
                  <a:txBody>
                    <a:bodyPr/>
                    <a:lstStyle/>
                    <a:p>
                      <a:pPr algn="ctr"/>
                      <a:r>
                        <a:rPr lang="en-US" sz="3600" dirty="0" smtClean="0"/>
                        <a:t>0.000684</a:t>
                      </a:r>
                      <a:endParaRPr lang="en-US" sz="3600" dirty="0"/>
                    </a:p>
                  </a:txBody>
                  <a:tcPr anchor="ctr"/>
                </a:tc>
                <a:tc>
                  <a:txBody>
                    <a:bodyPr/>
                    <a:lstStyle/>
                    <a:p>
                      <a:pPr algn="ctr"/>
                      <a:r>
                        <a:rPr lang="en-US" sz="3600" dirty="0" smtClean="0"/>
                        <a:t>0.027456</a:t>
                      </a:r>
                      <a:endParaRPr lang="en-US" sz="3600" dirty="0"/>
                    </a:p>
                  </a:txBody>
                  <a:tcPr anchor="ctr"/>
                </a:tc>
                <a:tc>
                  <a:txBody>
                    <a:bodyPr/>
                    <a:lstStyle/>
                    <a:p>
                      <a:pPr algn="ctr"/>
                      <a:r>
                        <a:rPr lang="en-US" sz="3600" dirty="0" smtClean="0"/>
                        <a:t>0.000333</a:t>
                      </a:r>
                      <a:endParaRPr lang="en-US" sz="3600" dirty="0"/>
                    </a:p>
                  </a:txBody>
                  <a:tcPr anchor="ctr"/>
                </a:tc>
                <a:tc>
                  <a:txBody>
                    <a:bodyPr/>
                    <a:lstStyle/>
                    <a:p>
                      <a:pPr algn="ctr"/>
                      <a:r>
                        <a:rPr lang="en-US" sz="3600" dirty="0" smtClean="0"/>
                        <a:t>-0.000351</a:t>
                      </a:r>
                      <a:endParaRPr lang="en-US" sz="3600" dirty="0"/>
                    </a:p>
                  </a:txBody>
                  <a:tcPr anchor="ctr"/>
                </a:tc>
                <a:extLst>
                  <a:ext uri="{0D108BD9-81ED-4DB2-BD59-A6C34878D82A}">
                    <a16:rowId xmlns:a16="http://schemas.microsoft.com/office/drawing/2014/main" val="3124136734"/>
                  </a:ext>
                </a:extLst>
              </a:tr>
              <a:tr h="737990">
                <a:tc>
                  <a:txBody>
                    <a:bodyPr/>
                    <a:lstStyle/>
                    <a:p>
                      <a:pPr algn="ctr"/>
                      <a:r>
                        <a:rPr lang="en-US" sz="3600" dirty="0" smtClean="0"/>
                        <a:t>Route 75</a:t>
                      </a:r>
                      <a:endParaRPr lang="en-US" sz="3600" dirty="0"/>
                    </a:p>
                  </a:txBody>
                  <a:tcPr anchor="ctr"/>
                </a:tc>
                <a:tc>
                  <a:txBody>
                    <a:bodyPr/>
                    <a:lstStyle/>
                    <a:p>
                      <a:pPr algn="ctr"/>
                      <a:r>
                        <a:rPr lang="en-US" sz="3600" dirty="0" smtClean="0"/>
                        <a:t>0.000603</a:t>
                      </a:r>
                      <a:endParaRPr lang="en-US" sz="3600" dirty="0"/>
                    </a:p>
                  </a:txBody>
                  <a:tcPr anchor="ctr"/>
                </a:tc>
                <a:tc>
                  <a:txBody>
                    <a:bodyPr/>
                    <a:lstStyle/>
                    <a:p>
                      <a:pPr algn="ctr"/>
                      <a:r>
                        <a:rPr lang="en-US" sz="3600" dirty="0" smtClean="0"/>
                        <a:t>0.026726</a:t>
                      </a:r>
                      <a:endParaRPr lang="en-US" sz="3600" dirty="0"/>
                    </a:p>
                  </a:txBody>
                  <a:tcPr anchor="ctr"/>
                </a:tc>
                <a:tc>
                  <a:txBody>
                    <a:bodyPr/>
                    <a:lstStyle/>
                    <a:p>
                      <a:pPr algn="ctr"/>
                      <a:r>
                        <a:rPr lang="en-US" sz="3600" dirty="0" smtClean="0"/>
                        <a:t>0.000332</a:t>
                      </a:r>
                      <a:endParaRPr lang="en-US" sz="3600" dirty="0"/>
                    </a:p>
                  </a:txBody>
                  <a:tcPr anchor="ctr"/>
                </a:tc>
                <a:tc>
                  <a:txBody>
                    <a:bodyPr/>
                    <a:lstStyle/>
                    <a:p>
                      <a:pPr algn="ctr"/>
                      <a:r>
                        <a:rPr lang="en-US" sz="3600" dirty="0" smtClean="0"/>
                        <a:t>-0.000271</a:t>
                      </a:r>
                      <a:endParaRPr lang="en-US" sz="3600" dirty="0"/>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smtClean="0"/>
              <a:t>Current ranking metrics included in software:</a:t>
            </a:r>
          </a:p>
          <a:p>
            <a:r>
              <a:rPr lang="en-US" sz="3200" dirty="0" smtClean="0"/>
              <a:t>1)  Metric = sum(grade) / total route distance</a:t>
            </a:r>
          </a:p>
          <a:p>
            <a:r>
              <a:rPr lang="en-US" sz="3200" dirty="0" smtClean="0"/>
              <a:t>2)  Metric = sum(|Elevation distance between points|)/ total route distance</a:t>
            </a:r>
          </a:p>
          <a:p>
            <a:r>
              <a:rPr lang="en-US" sz="3200" dirty="0" smtClean="0"/>
              <a:t>3)  Metric = </a:t>
            </a:r>
          </a:p>
          <a:p>
            <a:r>
              <a:rPr lang="en-US" sz="3200" dirty="0" smtClean="0"/>
              <a:t>4)  Metric = </a:t>
            </a:r>
            <a:endParaRPr lang="en-US" sz="3200" dirty="0"/>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4333989" y="1746068"/>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0428267" y="789080"/>
            <a:ext cx="12368959" cy="4417485"/>
          </a:xfrm>
          <a:prstGeom prst="rect">
            <a:avLst/>
          </a:prstGeom>
        </p:spPr>
      </p:pic>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3460</TotalTime>
  <Words>213</Words>
  <Application>Microsoft Office PowerPoint</Application>
  <PresentationFormat>Custom</PresentationFormat>
  <Paragraphs>51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Lucida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Erica E Eggleton</cp:lastModifiedBy>
  <cp:revision>37</cp:revision>
  <dcterms:created xsi:type="dcterms:W3CDTF">2018-08-27T02:37:43Z</dcterms:created>
  <dcterms:modified xsi:type="dcterms:W3CDTF">2019-03-13T19:00:47Z</dcterms:modified>
</cp:coreProperties>
</file>